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</p:sldIdLst>
  <p:sldSz cx="10693400" cy="7561263"/>
  <p:notesSz cx="6858000" cy="9144000"/>
  <p:defaultTextStyle>
    <a:defPPr>
      <a:defRPr lang="de-DE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1500" y="90"/>
      </p:cViewPr>
      <p:guideLst>
        <p:guide orient="horz" pos="238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3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5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9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22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6BBB-CDD3-4DFB-87EE-FE70C9DFD0E4}" type="datetimeFigureOut">
              <a:rPr lang="de-DE" smtClean="0"/>
              <a:t>15.09.2020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75EA-15CF-4393-9498-2F78C5A85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8117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6BBB-CDD3-4DFB-87EE-FE70C9DFD0E4}" type="datetimeFigureOut">
              <a:rPr lang="de-DE" smtClean="0"/>
              <a:t>15.09.2020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75EA-15CF-4393-9498-2F78C5A85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3797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6BBB-CDD3-4DFB-87EE-FE70C9DFD0E4}" type="datetimeFigureOut">
              <a:rPr lang="de-DE" smtClean="0"/>
              <a:t>15.09.2020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75EA-15CF-4393-9498-2F78C5A85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9497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25639" y="1944575"/>
            <a:ext cx="5537918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341781" y="1944575"/>
            <a:ext cx="5537919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6BBB-CDD3-4DFB-87EE-FE70C9DFD0E4}" type="datetimeFigureOut">
              <a:rPr lang="de-DE" smtClean="0"/>
              <a:t>15.09.2020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75EA-15CF-4393-9498-2F78C5A85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8487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6BBB-CDD3-4DFB-87EE-FE70C9DFD0E4}" type="datetimeFigureOut">
              <a:rPr lang="de-DE" smtClean="0"/>
              <a:t>15.09.2020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75EA-15CF-4393-9498-2F78C5A85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8417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6BBB-CDD3-4DFB-87EE-FE70C9DFD0E4}" type="datetimeFigureOut">
              <a:rPr lang="de-DE" smtClean="0"/>
              <a:t>15.09.2020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75EA-15CF-4393-9498-2F78C5A85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771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6BBB-CDD3-4DFB-87EE-FE70C9DFD0E4}" type="datetimeFigureOut">
              <a:rPr lang="de-DE" smtClean="0"/>
              <a:t>15.09.2020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75EA-15CF-4393-9498-2F78C5A85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1037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6BBB-CDD3-4DFB-87EE-FE70C9DFD0E4}" type="datetimeFigureOut">
              <a:rPr lang="de-DE" smtClean="0"/>
              <a:t>15.09.2020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75EA-15CF-4393-9498-2F78C5A85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6860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6BBB-CDD3-4DFB-87EE-FE70C9DFD0E4}" type="datetimeFigureOut">
              <a:rPr lang="de-DE" smtClean="0"/>
              <a:t>15.09.2020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75EA-15CF-4393-9498-2F78C5A85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4420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6BBB-CDD3-4DFB-87EE-FE70C9DFD0E4}" type="datetimeFigureOut">
              <a:rPr lang="de-DE" smtClean="0"/>
              <a:t>15.09.2020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75EA-15CF-4393-9498-2F78C5A85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7359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067112" y="334306"/>
            <a:ext cx="2812588" cy="711318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25639" y="334306"/>
            <a:ext cx="8263250" cy="711318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86BBB-CDD3-4DFB-87EE-FE70C9DFD0E4}" type="datetimeFigureOut">
              <a:rPr lang="de-DE" smtClean="0"/>
              <a:t>15.09.2020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475EA-15CF-4393-9498-2F78C5A85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4520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534670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86BBB-CDD3-4DFB-87EE-FE70C9DFD0E4}" type="datetimeFigureOut">
              <a:rPr lang="de-DE" smtClean="0"/>
              <a:t>15.09.2020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653579" y="7008171"/>
            <a:ext cx="338624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663603" y="7008171"/>
            <a:ext cx="2495127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475EA-15CF-4393-9498-2F78C5A854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8755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3056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46" indent="-391146" algn="l" defTabSz="1043056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483" indent="-325955" algn="l" defTabSz="1043056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62124" y="184143"/>
            <a:ext cx="864096" cy="2880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tx1"/>
                </a:solidFill>
              </a:rPr>
              <a:t>13:00 – 13:30</a:t>
            </a:r>
          </a:p>
        </p:txBody>
      </p:sp>
      <p:sp>
        <p:nvSpPr>
          <p:cNvPr id="5" name="Rechteck 4"/>
          <p:cNvSpPr/>
          <p:nvPr/>
        </p:nvSpPr>
        <p:spPr>
          <a:xfrm>
            <a:off x="1163980" y="182799"/>
            <a:ext cx="7783120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Check-In</a:t>
            </a:r>
          </a:p>
        </p:txBody>
      </p:sp>
      <p:sp>
        <p:nvSpPr>
          <p:cNvPr id="6" name="Rechteck 5"/>
          <p:cNvSpPr/>
          <p:nvPr/>
        </p:nvSpPr>
        <p:spPr>
          <a:xfrm>
            <a:off x="1163980" y="516042"/>
            <a:ext cx="7783120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 err="1">
                <a:solidFill>
                  <a:schemeClr val="tx1"/>
                </a:solidFill>
              </a:rPr>
              <a:t>Hauptstream</a:t>
            </a:r>
            <a:r>
              <a:rPr lang="de-DE" sz="1100" dirty="0">
                <a:solidFill>
                  <a:schemeClr val="tx1"/>
                </a:solidFill>
              </a:rPr>
              <a:t> (600 Personen) : Plenum Debriefing Vorstand (dezentrale Personen via </a:t>
            </a:r>
            <a:r>
              <a:rPr lang="de-DE" sz="1100" dirty="0" err="1">
                <a:solidFill>
                  <a:schemeClr val="tx1"/>
                </a:solidFill>
              </a:rPr>
              <a:t>Vmix</a:t>
            </a:r>
            <a:r>
              <a:rPr lang="de-DE" sz="1100" dirty="0">
                <a:solidFill>
                  <a:schemeClr val="tx1"/>
                </a:solidFill>
              </a:rPr>
              <a:t> zuspielen)</a:t>
            </a:r>
          </a:p>
        </p:txBody>
      </p:sp>
      <p:sp>
        <p:nvSpPr>
          <p:cNvPr id="7" name="Rechteck 6"/>
          <p:cNvSpPr/>
          <p:nvPr/>
        </p:nvSpPr>
        <p:spPr>
          <a:xfrm>
            <a:off x="162124" y="516938"/>
            <a:ext cx="864096" cy="2880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tx1"/>
                </a:solidFill>
              </a:rPr>
              <a:t>14:00 – 14:30</a:t>
            </a:r>
          </a:p>
        </p:txBody>
      </p:sp>
      <p:sp>
        <p:nvSpPr>
          <p:cNvPr id="8" name="Rechteck 7"/>
          <p:cNvSpPr/>
          <p:nvPr/>
        </p:nvSpPr>
        <p:spPr>
          <a:xfrm>
            <a:off x="162124" y="849733"/>
            <a:ext cx="864096" cy="2880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tx1"/>
                </a:solidFill>
              </a:rPr>
              <a:t>14:30 – 15:30</a:t>
            </a:r>
          </a:p>
        </p:txBody>
      </p:sp>
      <p:sp>
        <p:nvSpPr>
          <p:cNvPr id="9" name="Rechteck 8"/>
          <p:cNvSpPr/>
          <p:nvPr/>
        </p:nvSpPr>
        <p:spPr>
          <a:xfrm>
            <a:off x="9011966" y="508098"/>
            <a:ext cx="1368152" cy="2880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Studio</a:t>
            </a:r>
          </a:p>
        </p:txBody>
      </p:sp>
      <p:sp>
        <p:nvSpPr>
          <p:cNvPr id="10" name="Rechteck 9"/>
          <p:cNvSpPr/>
          <p:nvPr/>
        </p:nvSpPr>
        <p:spPr>
          <a:xfrm>
            <a:off x="1163980" y="849285"/>
            <a:ext cx="7783120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 err="1">
                <a:solidFill>
                  <a:schemeClr val="tx1"/>
                </a:solidFill>
              </a:rPr>
              <a:t>Hauptstream</a:t>
            </a:r>
            <a:r>
              <a:rPr lang="de-DE" sz="1100" dirty="0">
                <a:solidFill>
                  <a:schemeClr val="tx1"/>
                </a:solidFill>
              </a:rPr>
              <a:t> (600 Personen) : Plenum Vortrag + Diskussion HR</a:t>
            </a:r>
          </a:p>
        </p:txBody>
      </p:sp>
      <p:sp>
        <p:nvSpPr>
          <p:cNvPr id="11" name="Rechteck 10"/>
          <p:cNvSpPr/>
          <p:nvPr/>
        </p:nvSpPr>
        <p:spPr>
          <a:xfrm>
            <a:off x="9011966" y="845312"/>
            <a:ext cx="1368152" cy="2880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Studio</a:t>
            </a:r>
          </a:p>
        </p:txBody>
      </p:sp>
      <p:sp>
        <p:nvSpPr>
          <p:cNvPr id="12" name="Rechteck 11"/>
          <p:cNvSpPr/>
          <p:nvPr/>
        </p:nvSpPr>
        <p:spPr>
          <a:xfrm>
            <a:off x="176667" y="1544367"/>
            <a:ext cx="864096" cy="180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tx1"/>
                </a:solidFill>
              </a:rPr>
              <a:t>15:45 – 16:30</a:t>
            </a:r>
          </a:p>
        </p:txBody>
      </p:sp>
      <p:sp>
        <p:nvSpPr>
          <p:cNvPr id="13" name="Rechteck 12"/>
          <p:cNvSpPr/>
          <p:nvPr/>
        </p:nvSpPr>
        <p:spPr>
          <a:xfrm>
            <a:off x="1163980" y="1544338"/>
            <a:ext cx="900000" cy="180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Paralleler Stream 1: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VD 1</a:t>
            </a:r>
          </a:p>
        </p:txBody>
      </p:sp>
      <p:sp>
        <p:nvSpPr>
          <p:cNvPr id="16" name="Rechteck 15"/>
          <p:cNvSpPr/>
          <p:nvPr/>
        </p:nvSpPr>
        <p:spPr>
          <a:xfrm>
            <a:off x="2145893" y="1544338"/>
            <a:ext cx="900000" cy="180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Paralleler Stream 2: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VD 1</a:t>
            </a:r>
          </a:p>
        </p:txBody>
      </p:sp>
      <p:sp>
        <p:nvSpPr>
          <p:cNvPr id="17" name="Rechteck 16"/>
          <p:cNvSpPr/>
          <p:nvPr/>
        </p:nvSpPr>
        <p:spPr>
          <a:xfrm>
            <a:off x="3127806" y="1544338"/>
            <a:ext cx="900000" cy="180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Paralleler Stream 3: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VD 1</a:t>
            </a:r>
          </a:p>
        </p:txBody>
      </p:sp>
      <p:sp>
        <p:nvSpPr>
          <p:cNvPr id="18" name="Rechteck 17"/>
          <p:cNvSpPr/>
          <p:nvPr/>
        </p:nvSpPr>
        <p:spPr>
          <a:xfrm rot="5400000">
            <a:off x="3657019" y="2000533"/>
            <a:ext cx="1800000" cy="90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Bottom-Up-Session 1: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Agilität in der Buchhaltung</a:t>
            </a:r>
          </a:p>
        </p:txBody>
      </p:sp>
      <p:sp>
        <p:nvSpPr>
          <p:cNvPr id="27" name="Rechteck 26"/>
          <p:cNvSpPr/>
          <p:nvPr/>
        </p:nvSpPr>
        <p:spPr>
          <a:xfrm>
            <a:off x="176667" y="3780660"/>
            <a:ext cx="864096" cy="180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tx1"/>
                </a:solidFill>
              </a:rPr>
              <a:t>16:45  – 17:30</a:t>
            </a:r>
          </a:p>
        </p:txBody>
      </p:sp>
      <p:sp>
        <p:nvSpPr>
          <p:cNvPr id="28" name="Rechteck 27"/>
          <p:cNvSpPr/>
          <p:nvPr/>
        </p:nvSpPr>
        <p:spPr>
          <a:xfrm>
            <a:off x="1126736" y="3780631"/>
            <a:ext cx="900000" cy="180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Paralleler Stream 1: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VD 4</a:t>
            </a:r>
          </a:p>
        </p:txBody>
      </p:sp>
      <p:sp>
        <p:nvSpPr>
          <p:cNvPr id="29" name="Rechteck 28"/>
          <p:cNvSpPr/>
          <p:nvPr/>
        </p:nvSpPr>
        <p:spPr>
          <a:xfrm>
            <a:off x="2112709" y="3780631"/>
            <a:ext cx="900000" cy="180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Paralleler Stream 2: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VD 5</a:t>
            </a:r>
          </a:p>
        </p:txBody>
      </p:sp>
      <p:sp>
        <p:nvSpPr>
          <p:cNvPr id="30" name="Rechteck 29"/>
          <p:cNvSpPr/>
          <p:nvPr/>
        </p:nvSpPr>
        <p:spPr>
          <a:xfrm>
            <a:off x="3098682" y="3780631"/>
            <a:ext cx="900000" cy="180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Paralleler Stream 3: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VD 6</a:t>
            </a:r>
          </a:p>
        </p:txBody>
      </p:sp>
      <p:sp>
        <p:nvSpPr>
          <p:cNvPr id="36" name="Rechteck 35"/>
          <p:cNvSpPr/>
          <p:nvPr/>
        </p:nvSpPr>
        <p:spPr>
          <a:xfrm>
            <a:off x="9011966" y="170884"/>
            <a:ext cx="1368152" cy="2880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Studio</a:t>
            </a:r>
          </a:p>
        </p:txBody>
      </p:sp>
      <p:sp>
        <p:nvSpPr>
          <p:cNvPr id="37" name="Rechteck 36"/>
          <p:cNvSpPr/>
          <p:nvPr/>
        </p:nvSpPr>
        <p:spPr>
          <a:xfrm>
            <a:off x="162124" y="1182527"/>
            <a:ext cx="10217994" cy="2880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Pause 15 Min.</a:t>
            </a:r>
          </a:p>
        </p:txBody>
      </p:sp>
      <p:sp>
        <p:nvSpPr>
          <p:cNvPr id="38" name="Rechteck 37"/>
          <p:cNvSpPr/>
          <p:nvPr/>
        </p:nvSpPr>
        <p:spPr>
          <a:xfrm>
            <a:off x="176667" y="3420591"/>
            <a:ext cx="8760705" cy="2880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Pause 15 Min.</a:t>
            </a:r>
          </a:p>
        </p:txBody>
      </p:sp>
      <p:sp>
        <p:nvSpPr>
          <p:cNvPr id="50" name="Rechteck 49"/>
          <p:cNvSpPr/>
          <p:nvPr/>
        </p:nvSpPr>
        <p:spPr>
          <a:xfrm>
            <a:off x="176667" y="5695663"/>
            <a:ext cx="10217994" cy="2880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Pause 15 Min.</a:t>
            </a:r>
          </a:p>
        </p:txBody>
      </p:sp>
      <p:sp>
        <p:nvSpPr>
          <p:cNvPr id="51" name="Rechteck 50"/>
          <p:cNvSpPr/>
          <p:nvPr/>
        </p:nvSpPr>
        <p:spPr>
          <a:xfrm>
            <a:off x="162124" y="6084887"/>
            <a:ext cx="864096" cy="2880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tx1"/>
                </a:solidFill>
              </a:rPr>
              <a:t>17:45  – 18:15</a:t>
            </a:r>
          </a:p>
        </p:txBody>
      </p:sp>
      <p:sp>
        <p:nvSpPr>
          <p:cNvPr id="52" name="Rechteck 51"/>
          <p:cNvSpPr/>
          <p:nvPr/>
        </p:nvSpPr>
        <p:spPr>
          <a:xfrm>
            <a:off x="1139079" y="6084887"/>
            <a:ext cx="7783120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 err="1">
                <a:solidFill>
                  <a:schemeClr val="tx1"/>
                </a:solidFill>
              </a:rPr>
              <a:t>Hauptstream</a:t>
            </a:r>
            <a:r>
              <a:rPr lang="de-DE" sz="1100" dirty="0">
                <a:solidFill>
                  <a:schemeClr val="tx1"/>
                </a:solidFill>
              </a:rPr>
              <a:t> (600 Personen) : Fazit Tag 1(dezentrale Personen via </a:t>
            </a:r>
            <a:r>
              <a:rPr lang="de-DE" sz="1100" dirty="0" err="1">
                <a:solidFill>
                  <a:schemeClr val="tx1"/>
                </a:solidFill>
              </a:rPr>
              <a:t>Vmix</a:t>
            </a:r>
            <a:r>
              <a:rPr lang="de-DE" sz="1100" dirty="0">
                <a:solidFill>
                  <a:schemeClr val="tx1"/>
                </a:solidFill>
              </a:rPr>
              <a:t> zuspielen)</a:t>
            </a:r>
          </a:p>
        </p:txBody>
      </p:sp>
      <p:sp>
        <p:nvSpPr>
          <p:cNvPr id="53" name="Rechteck 52"/>
          <p:cNvSpPr/>
          <p:nvPr/>
        </p:nvSpPr>
        <p:spPr>
          <a:xfrm>
            <a:off x="176667" y="6444927"/>
            <a:ext cx="10217994" cy="2880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Pause 75 Min.</a:t>
            </a:r>
          </a:p>
        </p:txBody>
      </p:sp>
      <p:sp>
        <p:nvSpPr>
          <p:cNvPr id="54" name="Rechteck 53"/>
          <p:cNvSpPr/>
          <p:nvPr/>
        </p:nvSpPr>
        <p:spPr>
          <a:xfrm>
            <a:off x="167569" y="6804967"/>
            <a:ext cx="864096" cy="2880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tx1"/>
                </a:solidFill>
              </a:rPr>
              <a:t>19:30  – 20:00</a:t>
            </a:r>
          </a:p>
        </p:txBody>
      </p:sp>
      <p:sp>
        <p:nvSpPr>
          <p:cNvPr id="55" name="Rechteck 54"/>
          <p:cNvSpPr/>
          <p:nvPr/>
        </p:nvSpPr>
        <p:spPr>
          <a:xfrm>
            <a:off x="1144524" y="6804967"/>
            <a:ext cx="7783120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 err="1">
                <a:solidFill>
                  <a:schemeClr val="tx1"/>
                </a:solidFill>
              </a:rPr>
              <a:t>Hauptstream</a:t>
            </a:r>
            <a:r>
              <a:rPr lang="de-DE" sz="1100" dirty="0">
                <a:solidFill>
                  <a:schemeClr val="tx1"/>
                </a:solidFill>
              </a:rPr>
              <a:t> (600 Personen) : Weinprobe 3 Personen im Studio</a:t>
            </a:r>
          </a:p>
        </p:txBody>
      </p:sp>
      <p:sp>
        <p:nvSpPr>
          <p:cNvPr id="56" name="Rechteck 55"/>
          <p:cNvSpPr/>
          <p:nvPr/>
        </p:nvSpPr>
        <p:spPr>
          <a:xfrm>
            <a:off x="167569" y="7165007"/>
            <a:ext cx="864096" cy="2880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tx1"/>
                </a:solidFill>
              </a:rPr>
              <a:t>19:30  – 20:00</a:t>
            </a:r>
          </a:p>
        </p:txBody>
      </p:sp>
      <p:sp>
        <p:nvSpPr>
          <p:cNvPr id="57" name="Rechteck 56"/>
          <p:cNvSpPr/>
          <p:nvPr/>
        </p:nvSpPr>
        <p:spPr>
          <a:xfrm>
            <a:off x="1139079" y="7165007"/>
            <a:ext cx="7783120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Networking (zufällige Zusammenmischung)</a:t>
            </a:r>
          </a:p>
        </p:txBody>
      </p:sp>
      <p:sp>
        <p:nvSpPr>
          <p:cNvPr id="58" name="Rechteck 57"/>
          <p:cNvSpPr/>
          <p:nvPr/>
        </p:nvSpPr>
        <p:spPr>
          <a:xfrm>
            <a:off x="9011966" y="6084887"/>
            <a:ext cx="1368152" cy="2880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Studio</a:t>
            </a:r>
          </a:p>
        </p:txBody>
      </p:sp>
      <p:sp>
        <p:nvSpPr>
          <p:cNvPr id="59" name="Rechteck 58"/>
          <p:cNvSpPr/>
          <p:nvPr/>
        </p:nvSpPr>
        <p:spPr>
          <a:xfrm>
            <a:off x="9011966" y="6785470"/>
            <a:ext cx="1368152" cy="2880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Studio</a:t>
            </a:r>
          </a:p>
        </p:txBody>
      </p:sp>
      <p:sp>
        <p:nvSpPr>
          <p:cNvPr id="60" name="Textfeld 59"/>
          <p:cNvSpPr txBox="1"/>
          <p:nvPr/>
        </p:nvSpPr>
        <p:spPr>
          <a:xfrm rot="5400000">
            <a:off x="9017922" y="3411328"/>
            <a:ext cx="2016224" cy="7386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TAG 1</a:t>
            </a:r>
          </a:p>
          <a:p>
            <a:pPr algn="ctr"/>
            <a:r>
              <a:rPr lang="de-DE" dirty="0"/>
              <a:t>22.09.2020</a:t>
            </a:r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C9920DCC-F3C4-43D6-A27B-D046E1292FD4}"/>
              </a:ext>
            </a:extLst>
          </p:cNvPr>
          <p:cNvSpPr/>
          <p:nvPr/>
        </p:nvSpPr>
        <p:spPr>
          <a:xfrm rot="5400000">
            <a:off x="4635814" y="2000533"/>
            <a:ext cx="1800000" cy="90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Bottom-Up-Session 2: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Kollegiale Führung &amp; Selbstorganisation (Gambla)</a:t>
            </a: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BA874804-6937-4BB5-BE3D-62817B068532}"/>
              </a:ext>
            </a:extLst>
          </p:cNvPr>
          <p:cNvSpPr/>
          <p:nvPr/>
        </p:nvSpPr>
        <p:spPr>
          <a:xfrm rot="5400000">
            <a:off x="5614609" y="2000533"/>
            <a:ext cx="1800000" cy="90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Bottom-Up-Session 3:</a:t>
            </a:r>
          </a:p>
          <a:p>
            <a:pPr algn="ctr"/>
            <a:r>
              <a:rPr lang="de-DE" sz="1100" dirty="0" err="1">
                <a:solidFill>
                  <a:schemeClr val="tx1"/>
                </a:solidFill>
              </a:rPr>
              <a:t>FlexSpace</a:t>
            </a:r>
            <a:endParaRPr lang="de-DE" sz="1100" dirty="0">
              <a:solidFill>
                <a:schemeClr val="tx1"/>
              </a:solidFill>
            </a:endParaRP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E626545E-AF8B-45AE-8CBF-305E86657837}"/>
              </a:ext>
            </a:extLst>
          </p:cNvPr>
          <p:cNvSpPr/>
          <p:nvPr/>
        </p:nvSpPr>
        <p:spPr>
          <a:xfrm rot="5400000">
            <a:off x="6593404" y="2000533"/>
            <a:ext cx="1800000" cy="90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Bottom-Up-Session 4: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Bericht aus der Revision</a:t>
            </a:r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id="{35456345-E847-484B-89BB-39866B19F9D9}"/>
              </a:ext>
            </a:extLst>
          </p:cNvPr>
          <p:cNvSpPr/>
          <p:nvPr/>
        </p:nvSpPr>
        <p:spPr>
          <a:xfrm rot="5400000">
            <a:off x="7572199" y="2000533"/>
            <a:ext cx="1800000" cy="90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Bottom-Up-Session 5: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Neue Zusammen-arbeiter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(Genter)</a:t>
            </a: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A3373F0B-0352-407F-9848-5EBEBC577039}"/>
              </a:ext>
            </a:extLst>
          </p:cNvPr>
          <p:cNvSpPr/>
          <p:nvPr/>
        </p:nvSpPr>
        <p:spPr>
          <a:xfrm rot="5400000">
            <a:off x="3658212" y="4230631"/>
            <a:ext cx="1800000" cy="90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Bottom-Up-Session 6: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Zusammen-arbeit anders leben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(FZ)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C3E8AD40-05F9-4CFB-8006-403C0F97D6F7}"/>
              </a:ext>
            </a:extLst>
          </p:cNvPr>
          <p:cNvSpPr/>
          <p:nvPr/>
        </p:nvSpPr>
        <p:spPr>
          <a:xfrm rot="5400000">
            <a:off x="4632435" y="4230631"/>
            <a:ext cx="1800000" cy="90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Bottom-Up-Session 7: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Kollegiale Führung &amp; Selbstorganisation (Gambla)</a:t>
            </a:r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017B805E-B9F5-4A6E-B1E0-6A2698315569}"/>
              </a:ext>
            </a:extLst>
          </p:cNvPr>
          <p:cNvSpPr/>
          <p:nvPr/>
        </p:nvSpPr>
        <p:spPr>
          <a:xfrm rot="5400000">
            <a:off x="5606658" y="4230631"/>
            <a:ext cx="1800000" cy="90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Bottom-Up-Session 8:</a:t>
            </a:r>
          </a:p>
          <a:p>
            <a:pPr algn="ctr"/>
            <a:endParaRPr lang="de-DE" sz="1100" dirty="0">
              <a:solidFill>
                <a:schemeClr val="tx1"/>
              </a:solidFill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8B47A284-35F0-4560-8674-7F94598E69E0}"/>
              </a:ext>
            </a:extLst>
          </p:cNvPr>
          <p:cNvSpPr/>
          <p:nvPr/>
        </p:nvSpPr>
        <p:spPr>
          <a:xfrm rot="5400000">
            <a:off x="6580881" y="4230631"/>
            <a:ext cx="1800000" cy="90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Bottom-Up-Session 9:</a:t>
            </a:r>
          </a:p>
          <a:p>
            <a:pPr algn="ctr"/>
            <a:endParaRPr lang="de-DE" sz="1100" dirty="0">
              <a:solidFill>
                <a:schemeClr val="tx1"/>
              </a:solidFill>
            </a:endParaRPr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96AF5AE5-38F7-479B-A482-36D3472C274E}"/>
              </a:ext>
            </a:extLst>
          </p:cNvPr>
          <p:cNvSpPr/>
          <p:nvPr/>
        </p:nvSpPr>
        <p:spPr>
          <a:xfrm rot="5400000">
            <a:off x="7555105" y="4230631"/>
            <a:ext cx="1800000" cy="90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Bottom-Up-Session 10: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Innovation Marktentwicklung</a:t>
            </a:r>
          </a:p>
        </p:txBody>
      </p:sp>
    </p:spTree>
    <p:extLst>
      <p:ext uri="{BB962C8B-B14F-4D97-AF65-F5344CB8AC3E}">
        <p14:creationId xmlns:p14="http://schemas.microsoft.com/office/powerpoint/2010/main" val="1102057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62124" y="184143"/>
            <a:ext cx="864096" cy="2880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tx1"/>
                </a:solidFill>
              </a:rPr>
              <a:t>08:30 – 09:00</a:t>
            </a:r>
          </a:p>
        </p:txBody>
      </p:sp>
      <p:sp>
        <p:nvSpPr>
          <p:cNvPr id="5" name="Rechteck 4"/>
          <p:cNvSpPr/>
          <p:nvPr/>
        </p:nvSpPr>
        <p:spPr>
          <a:xfrm>
            <a:off x="1163980" y="182799"/>
            <a:ext cx="7783120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Check-In</a:t>
            </a:r>
          </a:p>
        </p:txBody>
      </p:sp>
      <p:sp>
        <p:nvSpPr>
          <p:cNvPr id="6" name="Rechteck 5"/>
          <p:cNvSpPr/>
          <p:nvPr/>
        </p:nvSpPr>
        <p:spPr>
          <a:xfrm>
            <a:off x="1163980" y="516042"/>
            <a:ext cx="7783120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 err="1">
                <a:solidFill>
                  <a:schemeClr val="tx1"/>
                </a:solidFill>
              </a:rPr>
              <a:t>Hauptstream</a:t>
            </a:r>
            <a:r>
              <a:rPr lang="de-DE" sz="1100" dirty="0">
                <a:solidFill>
                  <a:schemeClr val="tx1"/>
                </a:solidFill>
              </a:rPr>
              <a:t> (600 Personen) : Plenum </a:t>
            </a:r>
            <a:r>
              <a:rPr lang="de-DE" sz="1100" dirty="0" err="1">
                <a:solidFill>
                  <a:schemeClr val="tx1"/>
                </a:solidFill>
              </a:rPr>
              <a:t>Keynote</a:t>
            </a:r>
            <a:r>
              <a:rPr lang="de-DE" sz="1100" dirty="0">
                <a:solidFill>
                  <a:schemeClr val="tx1"/>
                </a:solidFill>
              </a:rPr>
              <a:t> / Vortrag (dezentrale Personen via </a:t>
            </a:r>
            <a:r>
              <a:rPr lang="de-DE" sz="1100" dirty="0" err="1">
                <a:solidFill>
                  <a:schemeClr val="tx1"/>
                </a:solidFill>
              </a:rPr>
              <a:t>Vmix</a:t>
            </a:r>
            <a:r>
              <a:rPr lang="de-DE" sz="1100" dirty="0">
                <a:solidFill>
                  <a:schemeClr val="tx1"/>
                </a:solidFill>
              </a:rPr>
              <a:t> zuspielen) </a:t>
            </a:r>
          </a:p>
        </p:txBody>
      </p:sp>
      <p:sp>
        <p:nvSpPr>
          <p:cNvPr id="7" name="Rechteck 6"/>
          <p:cNvSpPr/>
          <p:nvPr/>
        </p:nvSpPr>
        <p:spPr>
          <a:xfrm>
            <a:off x="162124" y="516938"/>
            <a:ext cx="864096" cy="2880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tx1"/>
                </a:solidFill>
              </a:rPr>
              <a:t>09:00 – 09:30</a:t>
            </a:r>
          </a:p>
        </p:txBody>
      </p:sp>
      <p:sp>
        <p:nvSpPr>
          <p:cNvPr id="8" name="Rechteck 7"/>
          <p:cNvSpPr/>
          <p:nvPr/>
        </p:nvSpPr>
        <p:spPr>
          <a:xfrm>
            <a:off x="162124" y="849733"/>
            <a:ext cx="864096" cy="2880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tx1"/>
                </a:solidFill>
              </a:rPr>
              <a:t>09:30 – 10:30</a:t>
            </a:r>
          </a:p>
        </p:txBody>
      </p:sp>
      <p:sp>
        <p:nvSpPr>
          <p:cNvPr id="9" name="Rechteck 8"/>
          <p:cNvSpPr/>
          <p:nvPr/>
        </p:nvSpPr>
        <p:spPr>
          <a:xfrm>
            <a:off x="9011966" y="508098"/>
            <a:ext cx="1368152" cy="2880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Studio</a:t>
            </a:r>
          </a:p>
        </p:txBody>
      </p:sp>
      <p:sp>
        <p:nvSpPr>
          <p:cNvPr id="10" name="Rechteck 9"/>
          <p:cNvSpPr/>
          <p:nvPr/>
        </p:nvSpPr>
        <p:spPr>
          <a:xfrm>
            <a:off x="1163980" y="849285"/>
            <a:ext cx="7783120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 err="1">
                <a:solidFill>
                  <a:schemeClr val="tx1"/>
                </a:solidFill>
              </a:rPr>
              <a:t>Hauptstream</a:t>
            </a:r>
            <a:r>
              <a:rPr lang="de-DE" sz="1100" dirty="0">
                <a:solidFill>
                  <a:schemeClr val="tx1"/>
                </a:solidFill>
              </a:rPr>
              <a:t> (600 Personen) : Plenum Diskussion TTA</a:t>
            </a:r>
          </a:p>
        </p:txBody>
      </p:sp>
      <p:sp>
        <p:nvSpPr>
          <p:cNvPr id="11" name="Rechteck 10"/>
          <p:cNvSpPr/>
          <p:nvPr/>
        </p:nvSpPr>
        <p:spPr>
          <a:xfrm>
            <a:off x="9011966" y="845312"/>
            <a:ext cx="1368152" cy="2880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Studio</a:t>
            </a:r>
          </a:p>
        </p:txBody>
      </p:sp>
      <p:sp>
        <p:nvSpPr>
          <p:cNvPr id="12" name="Rechteck 11"/>
          <p:cNvSpPr/>
          <p:nvPr/>
        </p:nvSpPr>
        <p:spPr>
          <a:xfrm>
            <a:off x="176667" y="1544367"/>
            <a:ext cx="864096" cy="180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tx1"/>
                </a:solidFill>
              </a:rPr>
              <a:t>10:45 – 11:30</a:t>
            </a:r>
          </a:p>
        </p:txBody>
      </p:sp>
      <p:sp>
        <p:nvSpPr>
          <p:cNvPr id="13" name="Rechteck 12"/>
          <p:cNvSpPr/>
          <p:nvPr/>
        </p:nvSpPr>
        <p:spPr>
          <a:xfrm>
            <a:off x="1163980" y="1544338"/>
            <a:ext cx="900000" cy="180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Paralleler Stream 1: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VD 1</a:t>
            </a:r>
          </a:p>
        </p:txBody>
      </p:sp>
      <p:sp>
        <p:nvSpPr>
          <p:cNvPr id="16" name="Rechteck 15"/>
          <p:cNvSpPr/>
          <p:nvPr/>
        </p:nvSpPr>
        <p:spPr>
          <a:xfrm>
            <a:off x="2145893" y="1544338"/>
            <a:ext cx="900000" cy="180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Paralleler Stream 2: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VD 1</a:t>
            </a:r>
          </a:p>
        </p:txBody>
      </p:sp>
      <p:sp>
        <p:nvSpPr>
          <p:cNvPr id="17" name="Rechteck 16"/>
          <p:cNvSpPr/>
          <p:nvPr/>
        </p:nvSpPr>
        <p:spPr>
          <a:xfrm>
            <a:off x="3127806" y="1544338"/>
            <a:ext cx="900000" cy="180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Paralleler Stream 3: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VD 1</a:t>
            </a:r>
          </a:p>
        </p:txBody>
      </p:sp>
      <p:sp>
        <p:nvSpPr>
          <p:cNvPr id="27" name="Rechteck 26"/>
          <p:cNvSpPr/>
          <p:nvPr/>
        </p:nvSpPr>
        <p:spPr>
          <a:xfrm>
            <a:off x="176667" y="3780660"/>
            <a:ext cx="864096" cy="180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tx1"/>
                </a:solidFill>
              </a:rPr>
              <a:t>11:45  – 12:30</a:t>
            </a:r>
          </a:p>
        </p:txBody>
      </p:sp>
      <p:sp>
        <p:nvSpPr>
          <p:cNvPr id="28" name="Rechteck 27"/>
          <p:cNvSpPr/>
          <p:nvPr/>
        </p:nvSpPr>
        <p:spPr>
          <a:xfrm>
            <a:off x="1126736" y="3780631"/>
            <a:ext cx="900000" cy="180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Paralleler Stream 1: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VD 4</a:t>
            </a:r>
          </a:p>
        </p:txBody>
      </p:sp>
      <p:sp>
        <p:nvSpPr>
          <p:cNvPr id="29" name="Rechteck 28"/>
          <p:cNvSpPr/>
          <p:nvPr/>
        </p:nvSpPr>
        <p:spPr>
          <a:xfrm>
            <a:off x="2112709" y="3780631"/>
            <a:ext cx="900000" cy="180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Paralleler Stream 2: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VD 5</a:t>
            </a:r>
          </a:p>
        </p:txBody>
      </p:sp>
      <p:sp>
        <p:nvSpPr>
          <p:cNvPr id="30" name="Rechteck 29"/>
          <p:cNvSpPr/>
          <p:nvPr/>
        </p:nvSpPr>
        <p:spPr>
          <a:xfrm>
            <a:off x="3098682" y="3780631"/>
            <a:ext cx="900000" cy="1800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Paralleler Stream 3: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VD 6</a:t>
            </a:r>
          </a:p>
        </p:txBody>
      </p:sp>
      <p:sp>
        <p:nvSpPr>
          <p:cNvPr id="36" name="Rechteck 35"/>
          <p:cNvSpPr/>
          <p:nvPr/>
        </p:nvSpPr>
        <p:spPr>
          <a:xfrm>
            <a:off x="9011966" y="170884"/>
            <a:ext cx="1368152" cy="2880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Studio</a:t>
            </a:r>
          </a:p>
        </p:txBody>
      </p:sp>
      <p:sp>
        <p:nvSpPr>
          <p:cNvPr id="37" name="Rechteck 36"/>
          <p:cNvSpPr/>
          <p:nvPr/>
        </p:nvSpPr>
        <p:spPr>
          <a:xfrm>
            <a:off x="162124" y="1182527"/>
            <a:ext cx="10217994" cy="2880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Pause 15 Min.</a:t>
            </a:r>
          </a:p>
        </p:txBody>
      </p:sp>
      <p:sp>
        <p:nvSpPr>
          <p:cNvPr id="38" name="Rechteck 37"/>
          <p:cNvSpPr/>
          <p:nvPr/>
        </p:nvSpPr>
        <p:spPr>
          <a:xfrm>
            <a:off x="176667" y="3420591"/>
            <a:ext cx="8760705" cy="2880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Pause 15 Min.</a:t>
            </a:r>
          </a:p>
        </p:txBody>
      </p:sp>
      <p:sp>
        <p:nvSpPr>
          <p:cNvPr id="50" name="Rechteck 49"/>
          <p:cNvSpPr/>
          <p:nvPr/>
        </p:nvSpPr>
        <p:spPr>
          <a:xfrm>
            <a:off x="176667" y="5695663"/>
            <a:ext cx="10217994" cy="2880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Pause 10 Min.</a:t>
            </a:r>
          </a:p>
        </p:txBody>
      </p:sp>
      <p:sp>
        <p:nvSpPr>
          <p:cNvPr id="51" name="Rechteck 50"/>
          <p:cNvSpPr/>
          <p:nvPr/>
        </p:nvSpPr>
        <p:spPr>
          <a:xfrm>
            <a:off x="162124" y="6084887"/>
            <a:ext cx="864096" cy="2880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tx1"/>
                </a:solidFill>
              </a:rPr>
              <a:t>12:40  – 13:00</a:t>
            </a:r>
          </a:p>
        </p:txBody>
      </p:sp>
      <p:sp>
        <p:nvSpPr>
          <p:cNvPr id="52" name="Rechteck 51"/>
          <p:cNvSpPr/>
          <p:nvPr/>
        </p:nvSpPr>
        <p:spPr>
          <a:xfrm>
            <a:off x="1139079" y="6084887"/>
            <a:ext cx="7783120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 err="1">
                <a:solidFill>
                  <a:schemeClr val="tx1"/>
                </a:solidFill>
              </a:rPr>
              <a:t>Hauptstream</a:t>
            </a:r>
            <a:r>
              <a:rPr lang="de-DE" sz="1100" dirty="0">
                <a:solidFill>
                  <a:schemeClr val="tx1"/>
                </a:solidFill>
              </a:rPr>
              <a:t> (600 Personen) : Fazit Tag 1(dezentrale Personen via </a:t>
            </a:r>
            <a:r>
              <a:rPr lang="de-DE" sz="1100" dirty="0" err="1">
                <a:solidFill>
                  <a:schemeClr val="tx1"/>
                </a:solidFill>
              </a:rPr>
              <a:t>Vmix</a:t>
            </a:r>
            <a:r>
              <a:rPr lang="de-DE" sz="1100" dirty="0">
                <a:solidFill>
                  <a:schemeClr val="tx1"/>
                </a:solidFill>
              </a:rPr>
              <a:t> zuspielen)</a:t>
            </a:r>
          </a:p>
        </p:txBody>
      </p:sp>
      <p:sp>
        <p:nvSpPr>
          <p:cNvPr id="56" name="Rechteck 55"/>
          <p:cNvSpPr/>
          <p:nvPr/>
        </p:nvSpPr>
        <p:spPr>
          <a:xfrm>
            <a:off x="162124" y="6434156"/>
            <a:ext cx="864096" cy="2880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dirty="0">
                <a:solidFill>
                  <a:schemeClr val="tx1"/>
                </a:solidFill>
              </a:rPr>
              <a:t>12:45 – 13:45</a:t>
            </a:r>
          </a:p>
        </p:txBody>
      </p:sp>
      <p:sp>
        <p:nvSpPr>
          <p:cNvPr id="57" name="Rechteck 56"/>
          <p:cNvSpPr/>
          <p:nvPr/>
        </p:nvSpPr>
        <p:spPr>
          <a:xfrm>
            <a:off x="1139079" y="6434156"/>
            <a:ext cx="7783120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Networking (zufällige Zusammenmischung)</a:t>
            </a:r>
          </a:p>
        </p:txBody>
      </p:sp>
      <p:sp>
        <p:nvSpPr>
          <p:cNvPr id="58" name="Rechteck 57"/>
          <p:cNvSpPr/>
          <p:nvPr/>
        </p:nvSpPr>
        <p:spPr>
          <a:xfrm>
            <a:off x="9011966" y="6084887"/>
            <a:ext cx="1368152" cy="2880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Studio</a:t>
            </a:r>
          </a:p>
        </p:txBody>
      </p:sp>
      <p:sp>
        <p:nvSpPr>
          <p:cNvPr id="59" name="Rechteck 58"/>
          <p:cNvSpPr/>
          <p:nvPr/>
        </p:nvSpPr>
        <p:spPr>
          <a:xfrm>
            <a:off x="9011966" y="6434156"/>
            <a:ext cx="1368152" cy="2880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Studio</a:t>
            </a:r>
          </a:p>
        </p:txBody>
      </p:sp>
      <p:sp>
        <p:nvSpPr>
          <p:cNvPr id="41" name="Textfeld 40"/>
          <p:cNvSpPr txBox="1"/>
          <p:nvPr/>
        </p:nvSpPr>
        <p:spPr>
          <a:xfrm rot="5400000">
            <a:off x="9017922" y="3411328"/>
            <a:ext cx="2016224" cy="7386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TAG 2</a:t>
            </a:r>
          </a:p>
          <a:p>
            <a:pPr algn="ctr"/>
            <a:r>
              <a:rPr lang="de-DE" dirty="0"/>
              <a:t>23.09.2020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CA5ED9CF-817A-4045-97D1-D00702E8E77D}"/>
              </a:ext>
            </a:extLst>
          </p:cNvPr>
          <p:cNvSpPr/>
          <p:nvPr/>
        </p:nvSpPr>
        <p:spPr>
          <a:xfrm rot="5400000">
            <a:off x="3657019" y="2000533"/>
            <a:ext cx="1800000" cy="90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Bottom-Up-Session 1: Zusammen-arbeit anders leben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(FZ)</a:t>
            </a:r>
          </a:p>
          <a:p>
            <a:pPr algn="ctr"/>
            <a:endParaRPr lang="de-DE" sz="1100" dirty="0">
              <a:solidFill>
                <a:schemeClr val="tx1"/>
              </a:solidFill>
            </a:endParaRP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547E63CE-8267-42FC-8D56-5016A5E91A00}"/>
              </a:ext>
            </a:extLst>
          </p:cNvPr>
          <p:cNvSpPr/>
          <p:nvPr/>
        </p:nvSpPr>
        <p:spPr>
          <a:xfrm rot="5400000">
            <a:off x="4635814" y="2000533"/>
            <a:ext cx="1800000" cy="90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Bottom-Up-Session 2: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Agile Trans-formation-(DEG)</a:t>
            </a:r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5E66D696-2D57-44B4-AE0A-84FD56B42341}"/>
              </a:ext>
            </a:extLst>
          </p:cNvPr>
          <p:cNvSpPr/>
          <p:nvPr/>
        </p:nvSpPr>
        <p:spPr>
          <a:xfrm rot="5400000">
            <a:off x="5614609" y="2000533"/>
            <a:ext cx="1800000" cy="90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Bottom-Up-Session 3: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Building Blocks</a:t>
            </a: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124D176B-37DD-4C77-80FF-120486C589E5}"/>
              </a:ext>
            </a:extLst>
          </p:cNvPr>
          <p:cNvSpPr/>
          <p:nvPr/>
        </p:nvSpPr>
        <p:spPr>
          <a:xfrm rot="5400000">
            <a:off x="6593404" y="2000533"/>
            <a:ext cx="1800000" cy="90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Bottom-Up-Session 4: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EVA</a:t>
            </a: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DBC888CE-5601-40F4-91CE-DE580C76A633}"/>
              </a:ext>
            </a:extLst>
          </p:cNvPr>
          <p:cNvSpPr/>
          <p:nvPr/>
        </p:nvSpPr>
        <p:spPr>
          <a:xfrm rot="5400000">
            <a:off x="7572199" y="2000533"/>
            <a:ext cx="1800000" cy="90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Bottom-Up-Session 5: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Agilität in der Buchhaltung</a:t>
            </a:r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id="{103D97F8-8750-4C48-A160-F29655EEA8BF}"/>
              </a:ext>
            </a:extLst>
          </p:cNvPr>
          <p:cNvSpPr/>
          <p:nvPr/>
        </p:nvSpPr>
        <p:spPr>
          <a:xfrm rot="5400000">
            <a:off x="3658212" y="4230631"/>
            <a:ext cx="1800000" cy="90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Bottom-Up-Session 6: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Neue Zusammen-arbeiter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(Genter)</a:t>
            </a: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42B4A4AE-CD43-45F7-914A-C21049CA2F72}"/>
              </a:ext>
            </a:extLst>
          </p:cNvPr>
          <p:cNvSpPr/>
          <p:nvPr/>
        </p:nvSpPr>
        <p:spPr>
          <a:xfrm rot="5400000">
            <a:off x="4632435" y="4230631"/>
            <a:ext cx="1800000" cy="90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Bottom-Up-Session 7: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Kollegiale Führung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C997C538-DEC3-4647-AF28-D0C8EE41B330}"/>
              </a:ext>
            </a:extLst>
          </p:cNvPr>
          <p:cNvSpPr/>
          <p:nvPr/>
        </p:nvSpPr>
        <p:spPr>
          <a:xfrm rot="5400000">
            <a:off x="5606658" y="4230631"/>
            <a:ext cx="1800000" cy="90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Bottom-Up-Session 8:</a:t>
            </a:r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EAAA37FE-9284-4CEA-9A9A-ED6928DEB8A4}"/>
              </a:ext>
            </a:extLst>
          </p:cNvPr>
          <p:cNvSpPr/>
          <p:nvPr/>
        </p:nvSpPr>
        <p:spPr>
          <a:xfrm rot="5400000">
            <a:off x="6580881" y="4230631"/>
            <a:ext cx="1800000" cy="90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Bottom-Up-Session 9:</a:t>
            </a:r>
          </a:p>
          <a:p>
            <a:pPr algn="ctr"/>
            <a:r>
              <a:rPr lang="de-DE" sz="1100" dirty="0" err="1">
                <a:solidFill>
                  <a:schemeClr val="tx1"/>
                </a:solidFill>
              </a:rPr>
              <a:t>Johnscher</a:t>
            </a:r>
            <a:endParaRPr lang="de-DE" sz="1100" dirty="0">
              <a:solidFill>
                <a:schemeClr val="tx1"/>
              </a:solidFill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D276C85C-BA54-4801-9F29-6A0BFA7018E2}"/>
              </a:ext>
            </a:extLst>
          </p:cNvPr>
          <p:cNvSpPr/>
          <p:nvPr/>
        </p:nvSpPr>
        <p:spPr>
          <a:xfrm rot="5400000">
            <a:off x="7555105" y="4230631"/>
            <a:ext cx="1800000" cy="90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Bottom-Up-Session 10:</a:t>
            </a:r>
          </a:p>
          <a:p>
            <a:pPr algn="ctr"/>
            <a:r>
              <a:rPr lang="de-DE" sz="1100" dirty="0">
                <a:solidFill>
                  <a:schemeClr val="tx1"/>
                </a:solidFill>
              </a:rPr>
              <a:t>Innovation Marktentwicklung</a:t>
            </a:r>
          </a:p>
        </p:txBody>
      </p:sp>
    </p:spTree>
    <p:extLst>
      <p:ext uri="{BB962C8B-B14F-4D97-AF65-F5344CB8AC3E}">
        <p14:creationId xmlns:p14="http://schemas.microsoft.com/office/powerpoint/2010/main" val="49043012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2E215D52EEA4842A2FD465D4F8B7D4A" ma:contentTypeVersion="0" ma:contentTypeDescription="Ein neues Dokument erstellen." ma:contentTypeScope="" ma:versionID="c2b81f46d49a50af89090f211794f195">
  <xsd:schema xmlns:xsd="http://www.w3.org/2001/XMLSchema" xmlns:xs="http://www.w3.org/2001/XMLSchema" xmlns:p="http://schemas.microsoft.com/office/2006/metadata/properties" xmlns:ns2="9eac6e83-5a76-4933-8053-cb0fedcbcaf6" targetNamespace="http://schemas.microsoft.com/office/2006/metadata/properties" ma:root="true" ma:fieldsID="8d436035bbeb193cc60683d47fa8b1a0" ns2:_="">
    <xsd:import namespace="9eac6e83-5a76-4933-8053-cb0fedcbcaf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ac6e83-5a76-4933-8053-cb0fedcbca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Wert der Dokument-ID" ma:description="Der Wert der diesem Element zugewiesenen Dokument-ID." ma:internalName="_dlc_DocId" ma:readOnly="true">
      <xsd:simpleType>
        <xsd:restriction base="dms:Text"/>
      </xsd:simpleType>
    </xsd:element>
    <xsd:element name="_dlc_DocIdUrl" ma:index="9" nillable="true" ma:displayName="Dokument-ID" ma:description="Permanenter Hyperlink zu diesem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Beständige ID" ma:description="ID beim Hinzufügen beibehalten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eac6e83-5a76-4933-8053-cb0fedcbcaf6">AR0386-622127577-5</_dlc_DocId>
    <_dlc_DocIdUrl xmlns="9eac6e83-5a76-4933-8053-cb0fedcbcaf6">
      <Url>https://raeume.kfw.kfwgruppe.net/Projekt/AR_0386/VMK/_layouts/15/DocIdRedir.aspx?ID=AR0386-622127577-5</Url>
      <Description>AR0386-622127577-5</Description>
    </_dlc_DocIdUrl>
  </documentManagement>
</p:properties>
</file>

<file path=customXml/itemProps1.xml><?xml version="1.0" encoding="utf-8"?>
<ds:datastoreItem xmlns:ds="http://schemas.openxmlformats.org/officeDocument/2006/customXml" ds:itemID="{759CE828-BFAE-4190-8B62-BF2723F4E8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ac6e83-5a76-4933-8053-cb0fedcbca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F086DF-2548-4020-B604-F2BFC7056D4F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B3F18486-C21B-4084-8458-A8CE5A93229C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A874ABB-3010-4711-B665-3BFDE308D908}">
  <ds:schemaRefs>
    <ds:schemaRef ds:uri="9eac6e83-5a76-4933-8053-cb0fedcbcaf6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393</Words>
  <Application>Microsoft Office PowerPoint</Application>
  <PresentationFormat>Benutzerdefiniert</PresentationFormat>
  <Paragraphs>111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5" baseType="lpstr">
      <vt:lpstr>Arial</vt:lpstr>
      <vt:lpstr>Calibri</vt:lpstr>
      <vt:lpstr>Larissa</vt:lpstr>
      <vt:lpstr>PowerPoint-Präsentation</vt:lpstr>
      <vt:lpstr>PowerPoint-Präsentation</vt:lpstr>
    </vt:vector>
  </TitlesOfParts>
  <Company>KfW Bankengruppe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Michaela Mittelstädt</dc:creator>
  <cp:lastModifiedBy>Greul, Michaela</cp:lastModifiedBy>
  <cp:revision>5</cp:revision>
  <dcterms:created xsi:type="dcterms:W3CDTF">2020-08-12T10:52:40Z</dcterms:created>
  <dcterms:modified xsi:type="dcterms:W3CDTF">2020-09-15T17:55:48Z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0x010100E2E215D52EEA4842A2FD465D4F8B7D4A</vt:lpwstr>
  </property>
  <property fmtid="{D5CDD505-2E9C-101B-9397-08002B2CF9AE}" pid="3" name="_dlc_DocIdItemGuid">
    <vt:lpwstr>b2301f4d-75ec-45df-b063-3987e70b1038</vt:lpwstr>
  </property>
</Properties>
</file>